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783" r:id="rId2"/>
    <p:sldMasterId id="2147483822" r:id="rId3"/>
  </p:sldMasterIdLst>
  <p:notesMasterIdLst>
    <p:notesMasterId r:id="rId10"/>
  </p:notesMasterIdLst>
  <p:handoutMasterIdLst>
    <p:handoutMasterId r:id="rId11"/>
  </p:handoutMasterIdLst>
  <p:sldIdLst>
    <p:sldId id="507" r:id="rId4"/>
    <p:sldId id="508" r:id="rId5"/>
    <p:sldId id="513" r:id="rId6"/>
    <p:sldId id="520" r:id="rId7"/>
    <p:sldId id="522" r:id="rId8"/>
    <p:sldId id="524" r:id="rId9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Presentation" id="{89EE6D59-F692-AA45-8E75-7C7D2FF7CDDB}">
          <p14:sldIdLst>
            <p14:sldId id="507"/>
            <p14:sldId id="508"/>
            <p14:sldId id="513"/>
            <p14:sldId id="520"/>
            <p14:sldId id="522"/>
            <p14:sldId id="524"/>
          </p14:sldIdLst>
        </p14:section>
      </p14:sectionLst>
    </p:ext>
    <p:ext uri="{EFAFB233-063F-42B5-8137-9DF3F51BA10A}">
      <p15:sldGuideLst xmlns:p15="http://schemas.microsoft.com/office/powerpoint/2012/main">
        <p15:guide id="2" pos="2914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Le Guen" initials="CLG" lastIdx="1" clrIdx="0">
    <p:extLst>
      <p:ext uri="{19B8F6BF-5375-455C-9EA6-DF929625EA0E}">
        <p15:presenceInfo xmlns:p15="http://schemas.microsoft.com/office/powerpoint/2012/main" userId="Catherine Le Gu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EAEFF7"/>
    <a:srgbClr val="FFCC00"/>
    <a:srgbClr val="FFFF66"/>
    <a:srgbClr val="002060"/>
    <a:srgbClr val="33CC33"/>
    <a:srgbClr val="575756"/>
    <a:srgbClr val="161631"/>
    <a:srgbClr val="F8F8F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206" y="90"/>
      </p:cViewPr>
      <p:guideLst>
        <p:guide pos="2914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oui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25400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Feuil1!$B$2:$B$8</c:f>
              <c:numCache>
                <c:formatCode>0%</c:formatCode>
                <c:ptCount val="7"/>
                <c:pt idx="0">
                  <c:v>0.61</c:v>
                </c:pt>
                <c:pt idx="1">
                  <c:v>0.61</c:v>
                </c:pt>
                <c:pt idx="2">
                  <c:v>0.63</c:v>
                </c:pt>
                <c:pt idx="3">
                  <c:v>0.57999999999999996</c:v>
                </c:pt>
                <c:pt idx="4">
                  <c:v>0.57999999999999996</c:v>
                </c:pt>
                <c:pt idx="5">
                  <c:v>0.55000000000000004</c:v>
                </c:pt>
                <c:pt idx="6">
                  <c:v>0.61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1-4D13-ABE6-2D081B2709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0876944"/>
        <c:axId val="280874592"/>
      </c:lineChart>
      <c:catAx>
        <c:axId val="280876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0874592"/>
        <c:crosses val="autoZero"/>
        <c:auto val="1"/>
        <c:lblAlgn val="ctr"/>
        <c:lblOffset val="100"/>
        <c:noMultiLvlLbl val="0"/>
      </c:catAx>
      <c:valAx>
        <c:axId val="280874592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8087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478563816037854E-2"/>
          <c:y val="1.7090242663781463E-3"/>
          <c:w val="0.94304287236792428"/>
          <c:h val="0.86914823788236772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oui</c:v>
                </c:pt>
              </c:strCache>
            </c:strRef>
          </c:tx>
          <c:spPr>
            <a:ln w="38100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Feuil1!$B$2:$B$6</c:f>
              <c:numCache>
                <c:formatCode>0%</c:formatCode>
                <c:ptCount val="5"/>
                <c:pt idx="0">
                  <c:v>0.21</c:v>
                </c:pt>
                <c:pt idx="1">
                  <c:v>0.2</c:v>
                </c:pt>
                <c:pt idx="2">
                  <c:v>0.16</c:v>
                </c:pt>
                <c:pt idx="3">
                  <c:v>0.12</c:v>
                </c:pt>
                <c:pt idx="4">
                  <c:v>0.14699999999999999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F5-4207-8C8C-7648C762C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320508040"/>
        <c:axId val="320513920"/>
      </c:lineChart>
      <c:catAx>
        <c:axId val="320508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rgbClr val="16163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0513920"/>
        <c:crosses val="autoZero"/>
        <c:auto val="1"/>
        <c:lblAlgn val="ctr"/>
        <c:lblOffset val="100"/>
        <c:noMultiLvlLbl val="0"/>
      </c:catAx>
      <c:valAx>
        <c:axId val="320513920"/>
        <c:scaling>
          <c:orientation val="minMax"/>
          <c:max val="0.4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320508040"/>
        <c:crosses val="autoZero"/>
        <c:crossBetween val="between"/>
      </c:valAx>
      <c:spPr>
        <a:solidFill>
          <a:srgbClr val="F8F8F8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C755D-6EF4-9B42-B8FE-EF5291CBE6E0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08C89-10E8-544B-B4B5-E7B16C1B9070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86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CC2AC-FE44-4EC8-9512-0651E2571879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27996-8B2F-4884-861D-66E73F7E4CA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775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7996-8B2F-4884-861D-66E73F7E4CA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959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7996-8B2F-4884-861D-66E73F7E4CA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042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7996-8B2F-4884-861D-66E73F7E4CA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783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7996-8B2F-4884-861D-66E73F7E4CA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957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7996-8B2F-4884-861D-66E73F7E4CA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134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333376"/>
            <a:ext cx="8532019" cy="1169988"/>
          </a:xfrm>
        </p:spPr>
        <p:txBody>
          <a:bodyPr anchor="ctr" anchorCtr="0">
            <a:normAutofit/>
          </a:bodyPr>
          <a:lstStyle>
            <a:lvl1pPr>
              <a:defRPr sz="3000" b="0" i="0">
                <a:latin typeface="+mj-lt"/>
                <a:ea typeface="MinervaModern" panose="02000503020000020004" pitchFamily="2" charset="77"/>
                <a:cs typeface="MinervaModern" panose="02000503020000020004" pitchFamily="2" charset="77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1" y="1628775"/>
            <a:ext cx="8532019" cy="4895850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  <a:latin typeface="+mn-lt"/>
              </a:defRPr>
            </a:lvl1pPr>
            <a:lvl2pPr marL="5143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  <a:latin typeface="+mn-lt"/>
              </a:defRPr>
            </a:lvl2pPr>
            <a:lvl3pPr marL="8572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  <a:latin typeface="+mn-lt"/>
              </a:defRPr>
            </a:lvl3pPr>
            <a:lvl4pPr marL="12001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  <a:latin typeface="+mn-lt"/>
              </a:defRPr>
            </a:lvl4pPr>
            <a:lvl5pPr marL="15430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‹N°›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6F9BB8-1E30-8042-9E91-C0CFDDA278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012" y="320020"/>
            <a:ext cx="863476" cy="37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26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333376"/>
            <a:ext cx="3273823" cy="1169987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333376"/>
            <a:ext cx="5130106" cy="61912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5991" y="1628776"/>
            <a:ext cx="3273823" cy="48958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‹N°›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3780" y="333375"/>
            <a:ext cx="62423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27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49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333376"/>
            <a:ext cx="3509925" cy="1169987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0"/>
            <a:ext cx="5256212" cy="6858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5991" y="1628775"/>
            <a:ext cx="3509925" cy="48958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62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9C4B1F-2679-F64A-AAE0-7821635CD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456"/>
          <a:stretch/>
        </p:blipFill>
        <p:spPr>
          <a:xfrm>
            <a:off x="-324543" y="-87189"/>
            <a:ext cx="7920880" cy="7031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2" y="1628776"/>
            <a:ext cx="5454141" cy="216026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991" y="3861049"/>
            <a:ext cx="5454142" cy="22286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D7F07E-1F0C-4B41-8FE3-34751EBF3D77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582676-7588-F647-868C-B6BAD82C1C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7722" y="324830"/>
            <a:ext cx="1390288" cy="6000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6029A6-57D6-CA49-8454-C29C9A273E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36" y="5589240"/>
            <a:ext cx="1128174" cy="93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12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333376"/>
            <a:ext cx="8532019" cy="1169988"/>
          </a:xfrm>
        </p:spPr>
        <p:txBody>
          <a:bodyPr anchor="ctr" anchorCtr="0">
            <a:normAutofit/>
          </a:bodyPr>
          <a:lstStyle>
            <a:lvl1pPr>
              <a:defRPr sz="3000" b="0" i="0">
                <a:latin typeface="+mj-lt"/>
                <a:ea typeface="MinervaModern" panose="02000503020000020004" pitchFamily="2" charset="77"/>
                <a:cs typeface="MinervaModern" panose="02000503020000020004" pitchFamily="2" charset="77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1" y="1628775"/>
            <a:ext cx="8532019" cy="4895850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</a:defRPr>
            </a:lvl1pPr>
            <a:lvl2pPr marL="5143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</a:defRPr>
            </a:lvl3pPr>
            <a:lvl4pPr marL="12001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</a:defRPr>
            </a:lvl4pPr>
            <a:lvl5pPr marL="15430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24" y="6551610"/>
            <a:ext cx="576064" cy="196851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28D7F07E-1F0C-4B41-8FE3-34751EBF3D77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704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8ABB-0197-ED42-9F5F-00FD36CD0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180" y="444128"/>
            <a:ext cx="2645829" cy="5062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8248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4C29E9E-3969-D54F-B32D-93F1E97C80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236296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9A6EDD-E9C2-4D4A-B7A7-87668D75C5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07"/>
          <a:stretch/>
        </p:blipFill>
        <p:spPr>
          <a:xfrm>
            <a:off x="1475656" y="-2523"/>
            <a:ext cx="7668344" cy="68605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868ABB-0197-ED42-9F5F-00FD36CD0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180" y="2276873"/>
            <a:ext cx="2645829" cy="32300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7326B3-A598-5B40-91A6-96182F656E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058" y="5903928"/>
            <a:ext cx="1401430" cy="604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A1CB75-B2DA-3948-9F0D-63F50C980F3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141" y="444128"/>
            <a:ext cx="69088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72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5E7B20B-AEA5-3949-9C51-F8A4630C0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23"/>
            <a:ext cx="63722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1FEC3A-C26B-3743-A781-36753394D3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07"/>
          <a:stretch/>
        </p:blipFill>
        <p:spPr>
          <a:xfrm>
            <a:off x="1475656" y="-2523"/>
            <a:ext cx="7668344" cy="68605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868ABB-0197-ED42-9F5F-00FD36CD0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AE31FA-5437-0C49-840E-7561C9F435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058" y="5903928"/>
            <a:ext cx="1401430" cy="6048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167930-B285-1F44-9119-FC153753384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053" y="444128"/>
            <a:ext cx="69088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91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5FDFEA9-5761-BE45-8380-7854560262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508104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E6815D-306A-9742-AFD2-7AD143CEE3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07"/>
          <a:stretch/>
        </p:blipFill>
        <p:spPr>
          <a:xfrm>
            <a:off x="1475656" y="-2523"/>
            <a:ext cx="7668344" cy="68605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09FA1C-991D-9449-856E-3EB9E1DAB6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058" y="5903928"/>
            <a:ext cx="1401430" cy="6048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868ABB-0197-ED42-9F5F-00FD36CD0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C8C36F-09DC-5340-8671-C529F3462D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053" y="444128"/>
            <a:ext cx="69088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12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C4736C7-F350-DB4F-B430-FB4217537F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624"/>
          <a:stretch/>
        </p:blipFill>
        <p:spPr>
          <a:xfrm>
            <a:off x="-27508" y="0"/>
            <a:ext cx="8690394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8BAD01-3F23-5048-89EE-F157476E4A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07"/>
          <a:stretch/>
        </p:blipFill>
        <p:spPr>
          <a:xfrm>
            <a:off x="1475656" y="-2523"/>
            <a:ext cx="7668344" cy="68605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B438F4-B72F-C24A-8760-9A0695741D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058" y="5903928"/>
            <a:ext cx="1401430" cy="6048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868ABB-0197-ED42-9F5F-00FD36CD0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4FA322-FFC0-B440-A3C1-11E35CEAC0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6753" y="444128"/>
            <a:ext cx="68961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5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333376"/>
            <a:ext cx="8532019" cy="1169988"/>
          </a:xfrm>
        </p:spPr>
        <p:txBody>
          <a:bodyPr anchor="ctr" anchorCtr="0">
            <a:normAutofit/>
          </a:bodyPr>
          <a:lstStyle>
            <a:lvl1pPr>
              <a:defRPr sz="3000" b="0" i="0">
                <a:latin typeface="+mj-lt"/>
                <a:ea typeface="MinervaModern" panose="02000503020000020004" pitchFamily="2" charset="77"/>
                <a:cs typeface="MinervaModern" panose="02000503020000020004" pitchFamily="2" charset="77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1" y="1628775"/>
            <a:ext cx="8532019" cy="4895850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</a:defRPr>
            </a:lvl1pPr>
            <a:lvl2pPr marL="5143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</a:defRPr>
            </a:lvl3pPr>
            <a:lvl4pPr marL="12001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</a:defRPr>
            </a:lvl4pPr>
            <a:lvl5pPr marL="15430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24" y="6551610"/>
            <a:ext cx="576064" cy="196851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28D7F07E-1F0C-4B41-8FE3-34751EBF3D77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704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f and La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B7F239-D6E7-C940-87C1-A4DF3B8CC2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375682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648C5D-E3BA-9A4C-B300-0AEB576A07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07"/>
          <a:stretch/>
        </p:blipFill>
        <p:spPr>
          <a:xfrm>
            <a:off x="1475656" y="-2523"/>
            <a:ext cx="7668344" cy="68605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69E324-1207-934C-8E2D-D907426743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058" y="5903928"/>
            <a:ext cx="1401430" cy="6048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868ABB-0197-ED42-9F5F-00FD36CD0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5B9579-14EB-A241-9237-482A9C6D520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053" y="444128"/>
            <a:ext cx="69088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85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7C0B660-BCF5-E446-A600-16F44A6FF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705"/>
          <a:stretch/>
        </p:blipFill>
        <p:spPr>
          <a:xfrm>
            <a:off x="-198753" y="0"/>
            <a:ext cx="9165566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BB1CFE-67AA-1447-BDD5-6DB4FAC37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07"/>
          <a:stretch/>
        </p:blipFill>
        <p:spPr>
          <a:xfrm>
            <a:off x="1475656" y="-2523"/>
            <a:ext cx="7668344" cy="68605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8DA885-638B-0642-8A28-060A865A50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058" y="5903928"/>
            <a:ext cx="1401430" cy="6048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868ABB-0197-ED42-9F5F-00FD36CD0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180" y="2276872"/>
            <a:ext cx="2645829" cy="32300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2F1D50-D014-8E4C-A471-60F5D32D6A9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209" y="444128"/>
            <a:ext cx="69088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87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8ABB-0197-ED42-9F5F-00FD36CD0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180" y="444128"/>
            <a:ext cx="2645829" cy="5062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8248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333376"/>
            <a:ext cx="8532019" cy="1169988"/>
          </a:xfrm>
        </p:spPr>
        <p:txBody>
          <a:bodyPr anchor="ctr" anchorCtr="0">
            <a:normAutofit/>
          </a:bodyPr>
          <a:lstStyle>
            <a:lvl1pPr>
              <a:defRPr sz="3000" b="0" i="0">
                <a:latin typeface="+mj-lt"/>
                <a:ea typeface="MinervaModern" panose="02000503020000020004" pitchFamily="2" charset="77"/>
                <a:cs typeface="MinervaModern" panose="02000503020000020004" pitchFamily="2" charset="77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1" y="1628775"/>
            <a:ext cx="8532019" cy="4895850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  <a:latin typeface="+mn-lt"/>
              </a:defRPr>
            </a:lvl1pPr>
            <a:lvl2pPr marL="5143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  <a:latin typeface="+mn-lt"/>
              </a:defRPr>
            </a:lvl2pPr>
            <a:lvl3pPr marL="8572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  <a:latin typeface="+mn-lt"/>
              </a:defRPr>
            </a:lvl3pPr>
            <a:lvl4pPr marL="12001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  <a:latin typeface="+mn-lt"/>
              </a:defRPr>
            </a:lvl4pPr>
            <a:lvl5pPr marL="15430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1" y="6524626"/>
            <a:ext cx="971644" cy="19685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3658" y="6524626"/>
            <a:ext cx="3086100" cy="19685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95782" y="6524626"/>
            <a:ext cx="2057400" cy="196851"/>
          </a:xfrm>
          <a:prstGeom prst="rect">
            <a:avLst/>
          </a:prstGeom>
        </p:spPr>
        <p:txBody>
          <a:bodyPr/>
          <a:lstStyle/>
          <a:p>
            <a:fld id="{28D7F07E-1F0C-4B41-8FE3-34751EBF3D77}" type="slidenum">
              <a:rPr lang="en-GB" smtClean="0"/>
              <a:t>‹N°›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6F9BB8-1E30-8042-9E91-C0CFDDA278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012" y="320020"/>
            <a:ext cx="863476" cy="37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26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333376"/>
            <a:ext cx="8532019" cy="1169988"/>
          </a:xfrm>
        </p:spPr>
        <p:txBody>
          <a:bodyPr anchor="ctr" anchorCtr="0">
            <a:normAutofit/>
          </a:bodyPr>
          <a:lstStyle>
            <a:lvl1pPr>
              <a:defRPr sz="3000" b="0" i="0">
                <a:latin typeface="+mj-lt"/>
                <a:ea typeface="MinervaModern" panose="02000503020000020004" pitchFamily="2" charset="77"/>
                <a:cs typeface="MinervaModern" panose="02000503020000020004" pitchFamily="2" charset="77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1" y="1628775"/>
            <a:ext cx="8532019" cy="4895850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</a:defRPr>
            </a:lvl1pPr>
            <a:lvl2pPr marL="5143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</a:defRPr>
            </a:lvl3pPr>
            <a:lvl4pPr marL="12001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</a:defRPr>
            </a:lvl4pPr>
            <a:lvl5pPr marL="15430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5991" y="6524626"/>
            <a:ext cx="971644" cy="19685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3658" y="6524626"/>
            <a:ext cx="3086100" cy="19685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24" y="6551610"/>
            <a:ext cx="576064" cy="196851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28D7F07E-1F0C-4B41-8FE3-34751EBF3D77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704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5991" y="6524626"/>
            <a:ext cx="971644" cy="19685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93658" y="6524626"/>
            <a:ext cx="3086100" cy="19685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95782" y="6524626"/>
            <a:ext cx="2057400" cy="196851"/>
          </a:xfrm>
          <a:prstGeom prst="rect">
            <a:avLst/>
          </a:prstGeom>
        </p:spPr>
        <p:txBody>
          <a:bodyPr/>
          <a:lstStyle/>
          <a:p>
            <a:fld id="{28D7F07E-1F0C-4B41-8FE3-34751EBF3D7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49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333376"/>
            <a:ext cx="8532019" cy="1169988"/>
          </a:xfrm>
        </p:spPr>
        <p:txBody>
          <a:bodyPr anchor="ctr" anchorCtr="0">
            <a:normAutofit/>
          </a:bodyPr>
          <a:lstStyle>
            <a:lvl1pPr>
              <a:defRPr sz="3000" b="0" i="0">
                <a:latin typeface="+mj-lt"/>
                <a:ea typeface="MinervaModern" panose="02000503020000020004" pitchFamily="2" charset="77"/>
                <a:cs typeface="MinervaModern" panose="02000503020000020004" pitchFamily="2" charset="77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1" y="1628775"/>
            <a:ext cx="8532019" cy="4895850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  <a:latin typeface="+mn-lt"/>
              </a:defRPr>
            </a:lvl1pPr>
            <a:lvl2pPr marL="5143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  <a:latin typeface="+mn-lt"/>
              </a:defRPr>
            </a:lvl2pPr>
            <a:lvl3pPr marL="8572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  <a:latin typeface="+mn-lt"/>
              </a:defRPr>
            </a:lvl3pPr>
            <a:lvl4pPr marL="12001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  <a:latin typeface="+mn-lt"/>
              </a:defRPr>
            </a:lvl4pPr>
            <a:lvl5pPr marL="15430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6F9BB8-1E30-8042-9E91-C0CFDDA278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012" y="320020"/>
            <a:ext cx="863476" cy="37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06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333376"/>
            <a:ext cx="8532019" cy="1169988"/>
          </a:xfrm>
        </p:spPr>
        <p:txBody>
          <a:bodyPr anchor="ctr" anchorCtr="0">
            <a:normAutofit/>
          </a:bodyPr>
          <a:lstStyle>
            <a:lvl1pPr>
              <a:defRPr sz="3000" b="0" i="0">
                <a:latin typeface="+mj-lt"/>
                <a:ea typeface="MinervaModern" panose="02000503020000020004" pitchFamily="2" charset="77"/>
                <a:cs typeface="MinervaModern" panose="02000503020000020004" pitchFamily="2" charset="77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1" y="1628775"/>
            <a:ext cx="8532019" cy="4895850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</a:defRPr>
            </a:lvl1pPr>
            <a:lvl2pPr marL="5143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</a:defRPr>
            </a:lvl3pPr>
            <a:lvl4pPr marL="12001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</a:defRPr>
            </a:lvl4pPr>
            <a:lvl5pPr marL="15430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24" y="6551610"/>
            <a:ext cx="576064" cy="196851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28D7F07E-1F0C-4B41-8FE3-34751EBF3D77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7772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333376"/>
            <a:ext cx="8532019" cy="1169988"/>
          </a:xfrm>
        </p:spPr>
        <p:txBody>
          <a:bodyPr anchor="ctr" anchorCtr="0">
            <a:normAutofit/>
          </a:bodyPr>
          <a:lstStyle>
            <a:lvl1pPr>
              <a:defRPr sz="3000" b="0" i="0">
                <a:latin typeface="+mj-lt"/>
                <a:ea typeface="MinervaModern" panose="02000503020000020004" pitchFamily="2" charset="77"/>
                <a:cs typeface="MinervaModern" panose="02000503020000020004" pitchFamily="2" charset="77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1" y="1628775"/>
            <a:ext cx="8532019" cy="4895850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</a:defRPr>
            </a:lvl1pPr>
            <a:lvl2pPr marL="5143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</a:defRPr>
            </a:lvl3pPr>
            <a:lvl4pPr marL="12001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</a:defRPr>
            </a:lvl4pPr>
            <a:lvl5pPr marL="15430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4664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5991" y="1628776"/>
            <a:ext cx="4189809" cy="48958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6"/>
            <a:ext cx="4189810" cy="48958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88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333376"/>
            <a:ext cx="8532019" cy="1169988"/>
          </a:xfrm>
        </p:spPr>
        <p:txBody>
          <a:bodyPr anchor="ctr" anchorCtr="0">
            <a:normAutofit/>
          </a:bodyPr>
          <a:lstStyle>
            <a:lvl1pPr>
              <a:defRPr sz="3000" b="0" i="0">
                <a:latin typeface="+mj-lt"/>
                <a:ea typeface="MinervaModern" panose="02000503020000020004" pitchFamily="2" charset="77"/>
                <a:cs typeface="MinervaModern" panose="02000503020000020004" pitchFamily="2" charset="77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1" y="1628775"/>
            <a:ext cx="8532019" cy="4895850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</a:defRPr>
            </a:lvl1pPr>
            <a:lvl2pPr marL="5143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</a:defRPr>
            </a:lvl3pPr>
            <a:lvl4pPr marL="12001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</a:defRPr>
            </a:lvl4pPr>
            <a:lvl5pPr marL="15430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034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5991" y="1628776"/>
            <a:ext cx="4189809" cy="48958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6"/>
            <a:ext cx="4189810" cy="48958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898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2" y="333377"/>
            <a:ext cx="8532018" cy="1169986"/>
          </a:xfrm>
        </p:spPr>
        <p:txBody>
          <a:bodyPr anchor="ctr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991" y="1628775"/>
            <a:ext cx="4192985" cy="823912"/>
          </a:xfrm>
        </p:spPr>
        <p:txBody>
          <a:bodyPr anchor="b"/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5991" y="2505075"/>
            <a:ext cx="4192985" cy="40195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28775"/>
            <a:ext cx="4208860" cy="823912"/>
          </a:xfrm>
        </p:spPr>
        <p:txBody>
          <a:bodyPr anchor="b"/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4208860" cy="40195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756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2" y="333377"/>
            <a:ext cx="8532018" cy="1169986"/>
          </a:xfrm>
        </p:spPr>
        <p:txBody>
          <a:bodyPr anchor="ctr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991" y="1628775"/>
            <a:ext cx="4192985" cy="823912"/>
          </a:xfrm>
        </p:spPr>
        <p:txBody>
          <a:bodyPr anchor="b"/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5991" y="2505075"/>
            <a:ext cx="4192985" cy="40195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28775"/>
            <a:ext cx="4208860" cy="823912"/>
          </a:xfrm>
        </p:spPr>
        <p:txBody>
          <a:bodyPr anchor="b"/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4208860" cy="40195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366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317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333376"/>
            <a:ext cx="3273823" cy="1169987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333376"/>
            <a:ext cx="5130106" cy="61912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5991" y="1628776"/>
            <a:ext cx="3273823" cy="48958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3780" y="333375"/>
            <a:ext cx="62423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509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333376"/>
            <a:ext cx="3273823" cy="1169987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333376"/>
            <a:ext cx="5130106" cy="61912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5991" y="1628776"/>
            <a:ext cx="3273823" cy="48958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3780" y="333375"/>
            <a:ext cx="62423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871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4966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333376"/>
            <a:ext cx="3509925" cy="1169987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0"/>
            <a:ext cx="5256212" cy="6858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5991" y="1628775"/>
            <a:ext cx="3509925" cy="48958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1278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9C4B1F-2679-F64A-AAE0-7821635CD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456"/>
          <a:stretch/>
        </p:blipFill>
        <p:spPr>
          <a:xfrm>
            <a:off x="-324543" y="-87189"/>
            <a:ext cx="7920880" cy="7031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2" y="1628776"/>
            <a:ext cx="5454141" cy="216026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991" y="3861049"/>
            <a:ext cx="5454142" cy="22286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D7F07E-1F0C-4B41-8FE3-34751EBF3D77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582676-7588-F647-868C-B6BAD82C1C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7722" y="324830"/>
            <a:ext cx="1390288" cy="6000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6029A6-57D6-CA49-8454-C29C9A273E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836" y="5589240"/>
            <a:ext cx="1128174" cy="93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73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333376"/>
            <a:ext cx="8532019" cy="1169988"/>
          </a:xfrm>
        </p:spPr>
        <p:txBody>
          <a:bodyPr anchor="ctr" anchorCtr="0">
            <a:normAutofit/>
          </a:bodyPr>
          <a:lstStyle>
            <a:lvl1pPr>
              <a:defRPr sz="3000" b="0" i="0">
                <a:latin typeface="+mj-lt"/>
                <a:ea typeface="MinervaModern" panose="02000503020000020004" pitchFamily="2" charset="77"/>
                <a:cs typeface="MinervaModern" panose="02000503020000020004" pitchFamily="2" charset="77"/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1" y="1628775"/>
            <a:ext cx="8532019" cy="4895850"/>
          </a:xfr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</a:defRPr>
            </a:lvl1pPr>
            <a:lvl2pPr marL="5143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</a:defRPr>
            </a:lvl3pPr>
            <a:lvl4pPr marL="12001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</a:defRPr>
            </a:lvl4pPr>
            <a:lvl5pPr marL="1543050" indent="-17145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24" y="6551610"/>
            <a:ext cx="576064" cy="196851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28D7F07E-1F0C-4B41-8FE3-34751EBF3D77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298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5991" y="1628776"/>
            <a:ext cx="4189809" cy="48958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6"/>
            <a:ext cx="4189810" cy="48958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409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8ABB-0197-ED42-9F5F-00FD36CD0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180" y="444128"/>
            <a:ext cx="2645829" cy="5062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403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5991" y="1628776"/>
            <a:ext cx="4189809" cy="48958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6"/>
            <a:ext cx="4189810" cy="48958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61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2" y="333377"/>
            <a:ext cx="8532018" cy="1169986"/>
          </a:xfrm>
        </p:spPr>
        <p:txBody>
          <a:bodyPr anchor="ctr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991" y="1628775"/>
            <a:ext cx="4192985" cy="823912"/>
          </a:xfrm>
        </p:spPr>
        <p:txBody>
          <a:bodyPr anchor="b"/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5991" y="2505075"/>
            <a:ext cx="4192985" cy="40195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28775"/>
            <a:ext cx="4208860" cy="823912"/>
          </a:xfrm>
        </p:spPr>
        <p:txBody>
          <a:bodyPr anchor="b"/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4208860" cy="40195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13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2" y="333377"/>
            <a:ext cx="8532018" cy="1169986"/>
          </a:xfrm>
        </p:spPr>
        <p:txBody>
          <a:bodyPr anchor="ctr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991" y="1628775"/>
            <a:ext cx="4192985" cy="823912"/>
          </a:xfrm>
        </p:spPr>
        <p:txBody>
          <a:bodyPr anchor="b"/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5991" y="2505075"/>
            <a:ext cx="4192985" cy="40195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28775"/>
            <a:ext cx="4208860" cy="823912"/>
          </a:xfrm>
        </p:spPr>
        <p:txBody>
          <a:bodyPr anchor="b"/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4208860" cy="40195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88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218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91" y="333376"/>
            <a:ext cx="3273823" cy="1169987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333376"/>
            <a:ext cx="5130106" cy="61912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5991" y="1628776"/>
            <a:ext cx="3273823" cy="48958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t>‹N°›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3780" y="333375"/>
            <a:ext cx="62423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0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5991" y="333376"/>
            <a:ext cx="8532018" cy="1169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991" y="1628775"/>
            <a:ext cx="8532019" cy="4824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991" y="6524626"/>
            <a:ext cx="971644" cy="19685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>
                <a:solidFill>
                  <a:srgbClr val="575756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3658" y="6524626"/>
            <a:ext cx="3086100" cy="19685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>
                <a:solidFill>
                  <a:srgbClr val="575756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95782" y="6524626"/>
            <a:ext cx="2057400" cy="19685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>
                <a:solidFill>
                  <a:srgbClr val="575756"/>
                </a:solidFill>
              </a:defRPr>
            </a:lvl1pPr>
          </a:lstStyle>
          <a:p>
            <a:fld id="{75E8BF78-49A5-43E6-9013-6A06DB42FC09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0FD212-08AF-9A4B-8644-3FE40B76606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4103" y="324830"/>
            <a:ext cx="853906" cy="36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0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92" r:id="rId2"/>
    <p:sldLayoutId id="2147483793" r:id="rId3"/>
    <p:sldLayoutId id="2147483671" r:id="rId4"/>
    <p:sldLayoutId id="2147483794" r:id="rId5"/>
    <p:sldLayoutId id="2147483672" r:id="rId6"/>
    <p:sldLayoutId id="2147483795" r:id="rId7"/>
    <p:sldLayoutId id="2147483673" r:id="rId8"/>
    <p:sldLayoutId id="2147483675" r:id="rId9"/>
    <p:sldLayoutId id="2147483796" r:id="rId10"/>
    <p:sldLayoutId id="2147483674" r:id="rId11"/>
    <p:sldLayoutId id="2147483676" r:id="rId12"/>
    <p:sldLayoutId id="2147483804" r:id="rId13"/>
    <p:sldLayoutId id="2147483817" r:id="rId14"/>
    <p:sldLayoutId id="2147483821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0" i="0" strike="noStrike" kern="1200" baseline="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650" kern="1200">
          <a:solidFill>
            <a:srgbClr val="00000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rgbClr val="00000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rgbClr val="00000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rgbClr val="00000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5567" userDrawn="1">
          <p15:clr>
            <a:srgbClr val="F26B43"/>
          </p15:clr>
        </p15:guide>
        <p15:guide id="3" orient="horz" pos="210" userDrawn="1">
          <p15:clr>
            <a:srgbClr val="F26B43"/>
          </p15:clr>
        </p15:guide>
        <p15:guide id="4" orient="horz" pos="4110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6" orient="horz" pos="947" userDrawn="1">
          <p15:clr>
            <a:srgbClr val="F26B43"/>
          </p15:clr>
        </p15:guide>
        <p15:guide id="7" orient="horz" pos="3902" userDrawn="1">
          <p15:clr>
            <a:srgbClr val="F26B43"/>
          </p15:clr>
        </p15:guide>
        <p15:guide id="8" orient="horz" pos="40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FDE3F0-7906-7148-896D-0E1D1522697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" y="-2523"/>
            <a:ext cx="9140638" cy="68605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2180" y="2276873"/>
            <a:ext cx="2645829" cy="3230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6CE9CA-D252-3E45-B0F5-88887A517B4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058" y="5903928"/>
            <a:ext cx="1401430" cy="60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6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9" r:id="rId2"/>
    <p:sldLayoutId id="2147483800" r:id="rId3"/>
    <p:sldLayoutId id="2147483801" r:id="rId4"/>
    <p:sldLayoutId id="2147483802" r:id="rId5"/>
    <p:sldLayoutId id="2147483798" r:id="rId6"/>
    <p:sldLayoutId id="2147483803" r:id="rId7"/>
    <p:sldLayoutId id="2147483818" r:id="rId8"/>
    <p:sldLayoutId id="2147483819" r:id="rId9"/>
    <p:sldLayoutId id="2147483820" r:id="rId10"/>
  </p:sldLayoutIdLst>
  <p:hf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000" b="0" i="0" strike="noStrike" kern="1200" baseline="0">
          <a:solidFill>
            <a:schemeClr val="bg1"/>
          </a:solidFill>
          <a:latin typeface="+mj-lt"/>
          <a:ea typeface="MinervaModern" panose="02000503020000020004" pitchFamily="2" charset="77"/>
          <a:cs typeface="MinervaModern" panose="02000503020000020004" pitchFamily="2" charset="77"/>
        </a:defRPr>
      </a:lvl1pPr>
    </p:titleStyle>
    <p:bodyStyle>
      <a:lvl1pPr marL="0" indent="0" algn="r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500" kern="1200">
          <a:solidFill>
            <a:schemeClr val="bg1"/>
          </a:solidFill>
          <a:latin typeface="Avenir Roman" panose="02000503020000020003" pitchFamily="2" charset="0"/>
          <a:ea typeface="Avenir Roman" panose="02000503020000020003" pitchFamily="2" charset="0"/>
          <a:cs typeface="Arial" charset="0"/>
        </a:defRPr>
      </a:lvl1pPr>
      <a:lvl2pPr marL="342900" indent="0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650" kern="1200">
          <a:solidFill>
            <a:srgbClr val="000000"/>
          </a:solidFill>
          <a:latin typeface="Avenir Roman" panose="02000503020000020003" pitchFamily="2" charset="0"/>
          <a:ea typeface="Avenir Roman" panose="02000503020000020003" pitchFamily="2" charset="0"/>
          <a:cs typeface="Arial" charset="0"/>
        </a:defRPr>
      </a:lvl2pPr>
      <a:lvl3pPr marL="685800" indent="0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500" kern="1200">
          <a:solidFill>
            <a:srgbClr val="000000"/>
          </a:solidFill>
          <a:latin typeface="Avenir Roman" panose="02000503020000020003" pitchFamily="2" charset="0"/>
          <a:ea typeface="Avenir Roman" panose="02000503020000020003" pitchFamily="2" charset="0"/>
          <a:cs typeface="Arial" charset="0"/>
        </a:defRPr>
      </a:lvl3pPr>
      <a:lvl4pPr marL="1028700" indent="0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350" kern="1200">
          <a:solidFill>
            <a:srgbClr val="000000"/>
          </a:solidFill>
          <a:latin typeface="Avenir Roman" panose="02000503020000020003" pitchFamily="2" charset="0"/>
          <a:ea typeface="Avenir Roman" panose="02000503020000020003" pitchFamily="2" charset="0"/>
          <a:cs typeface="Arial" charset="0"/>
        </a:defRPr>
      </a:lvl4pPr>
      <a:lvl5pPr marL="1371600" indent="0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350" kern="1200">
          <a:solidFill>
            <a:srgbClr val="000000"/>
          </a:solidFill>
          <a:latin typeface="Avenir Roman" panose="02000503020000020003" pitchFamily="2" charset="0"/>
          <a:ea typeface="Avenir Roman" panose="02000503020000020003" pitchFamily="2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5567" userDrawn="1">
          <p15:clr>
            <a:srgbClr val="F26B43"/>
          </p15:clr>
        </p15:guide>
        <p15:guide id="3" orient="horz" pos="210" userDrawn="1">
          <p15:clr>
            <a:srgbClr val="F26B43"/>
          </p15:clr>
        </p15:guide>
        <p15:guide id="4" orient="horz" pos="4110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6" orient="horz" pos="947" userDrawn="1">
          <p15:clr>
            <a:srgbClr val="F26B43"/>
          </p15:clr>
        </p15:guide>
        <p15:guide id="7" orient="horz" pos="3902" userDrawn="1">
          <p15:clr>
            <a:srgbClr val="F26B43"/>
          </p15:clr>
        </p15:guide>
        <p15:guide id="8" orient="horz" pos="401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5991" y="333376"/>
            <a:ext cx="8532018" cy="1169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991" y="1628775"/>
            <a:ext cx="8532019" cy="4824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991" y="6524626"/>
            <a:ext cx="971644" cy="19685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>
                <a:solidFill>
                  <a:srgbClr val="575756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3658" y="6524626"/>
            <a:ext cx="3086100" cy="19685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>
                <a:solidFill>
                  <a:srgbClr val="575756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95782" y="6524626"/>
            <a:ext cx="2057400" cy="19685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>
                <a:solidFill>
                  <a:srgbClr val="575756"/>
                </a:solidFill>
              </a:defRPr>
            </a:lvl1pPr>
          </a:lstStyle>
          <a:p>
            <a:fld id="{75E8BF78-49A5-43E6-9013-6A06DB42FC09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0FD212-08AF-9A4B-8644-3FE40B76606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4103" y="324830"/>
            <a:ext cx="853906" cy="36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1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0" i="0" strike="noStrike" kern="1200" baseline="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650" kern="1200">
          <a:solidFill>
            <a:srgbClr val="00000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rgbClr val="00000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rgbClr val="00000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rgbClr val="00000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5567">
          <p15:clr>
            <a:srgbClr val="F26B43"/>
          </p15:clr>
        </p15:guide>
        <p15:guide id="3" orient="horz" pos="210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orient="horz" pos="1026">
          <p15:clr>
            <a:srgbClr val="F26B43"/>
          </p15:clr>
        </p15:guide>
        <p15:guide id="6" orient="horz" pos="947">
          <p15:clr>
            <a:srgbClr val="F26B43"/>
          </p15:clr>
        </p15:guide>
        <p15:guide id="7" orient="horz" pos="3902">
          <p15:clr>
            <a:srgbClr val="F26B43"/>
          </p15:clr>
        </p15:guide>
        <p15:guide id="8" orient="horz" pos="40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0" y="-1"/>
            <a:ext cx="9144000" cy="6860524"/>
            <a:chOff x="0" y="-1"/>
            <a:chExt cx="9144000" cy="686052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06D09B8-3172-6544-BF76-9A74BCC44A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 b="-1"/>
            <a:stretch/>
          </p:blipFill>
          <p:spPr>
            <a:xfrm>
              <a:off x="0" y="-1"/>
              <a:ext cx="7392145" cy="685800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AF3B04-6199-1C45-B6CA-57467A37FC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107"/>
            <a:stretch/>
          </p:blipFill>
          <p:spPr>
            <a:xfrm>
              <a:off x="1475656" y="0"/>
              <a:ext cx="7668344" cy="6860523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2E7D2CF-1C37-3043-9114-E1A5D7A4DA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71" y="5300963"/>
            <a:ext cx="1401430" cy="60485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E8D59F7-4E08-FC44-BEAF-7047C697B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765" y="1715957"/>
            <a:ext cx="6264695" cy="2433123"/>
          </a:xfrm>
          <a:solidFill>
            <a:schemeClr val="accent5"/>
          </a:solidFill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fr-FR" sz="3200">
                <a:solidFill>
                  <a:schemeClr val="bg1"/>
                </a:solidFill>
                <a:latin typeface="ComicSansMS-Bold"/>
                <a:ea typeface="Times New Roman" pitchFamily="18" charset="0"/>
                <a:cs typeface="ComicSansMS-Bold"/>
              </a:rPr>
              <a:t>Enquête agneau St George </a:t>
            </a:r>
            <a:br>
              <a:rPr lang="fr-FR" sz="3200">
                <a:solidFill>
                  <a:schemeClr val="bg1"/>
                </a:solidFill>
                <a:latin typeface="ComicSansMS-Bold"/>
                <a:ea typeface="Times New Roman" pitchFamily="18" charset="0"/>
                <a:cs typeface="ComicSansMS-Bold"/>
              </a:rPr>
            </a:br>
            <a:r>
              <a:rPr lang="fr-FR" sz="3200">
                <a:solidFill>
                  <a:schemeClr val="bg1"/>
                </a:solidFill>
                <a:latin typeface="ComicSansMS-Bold"/>
                <a:ea typeface="Times New Roman" pitchFamily="18" charset="0"/>
                <a:cs typeface="ComicSansMS-Bold"/>
              </a:rPr>
              <a:t>auprès de la distribution française réalisée en janvier/février 2022 </a:t>
            </a:r>
            <a:br>
              <a:rPr lang="fr-FR" sz="3200">
                <a:solidFill>
                  <a:schemeClr val="bg1"/>
                </a:solidFill>
                <a:latin typeface="ComicSansMS-Bold"/>
                <a:ea typeface="Times New Roman" pitchFamily="18" charset="0"/>
                <a:cs typeface="ComicSansMS-Bold"/>
              </a:rPr>
            </a:br>
            <a:r>
              <a:rPr lang="fr-FR" sz="3200">
                <a:solidFill>
                  <a:schemeClr val="bg1"/>
                </a:solidFill>
                <a:latin typeface="ComicSansMS-Bold"/>
                <a:ea typeface="Times New Roman" pitchFamily="18" charset="0"/>
                <a:cs typeface="ComicSansMS-Bold"/>
              </a:rPr>
              <a:t>pour l’activité 2021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508104" y="454035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>
                <a:solidFill>
                  <a:schemeClr val="bg1"/>
                </a:solidFill>
              </a:rPr>
              <a:t>Mars 2022</a:t>
            </a:r>
          </a:p>
        </p:txBody>
      </p:sp>
    </p:spTree>
    <p:extLst>
      <p:ext uri="{BB962C8B-B14F-4D97-AF65-F5344CB8AC3E}">
        <p14:creationId xmlns:p14="http://schemas.microsoft.com/office/powerpoint/2010/main" val="16418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580005" y="449205"/>
            <a:ext cx="7560841" cy="144001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strike="noStrike" kern="1200" baseline="0">
                <a:solidFill>
                  <a:schemeClr val="tx1"/>
                </a:solidFill>
                <a:latin typeface="+mj-lt"/>
                <a:ea typeface="MinervaModern" panose="02000503020000020004" pitchFamily="2" charset="77"/>
                <a:cs typeface="MinervaModern" panose="02000503020000020004" pitchFamily="2" charset="77"/>
              </a:defRPr>
            </a:lvl1pPr>
          </a:lstStyle>
          <a:p>
            <a:pPr algn="ctr"/>
            <a:r>
              <a:rPr lang="en-US" sz="2500"/>
              <a:t>La</a:t>
            </a:r>
            <a:r>
              <a:rPr lang="en-US"/>
              <a:t> </a:t>
            </a:r>
            <a:r>
              <a:rPr lang="en-US" sz="3300" b="1" err="1"/>
              <a:t>notoriété</a:t>
            </a:r>
            <a:r>
              <a:rPr lang="en-US" sz="4100"/>
              <a:t> </a:t>
            </a:r>
            <a:r>
              <a:rPr lang="en-US" sz="2500"/>
              <a:t>de la marque </a:t>
            </a:r>
          </a:p>
          <a:p>
            <a:pPr algn="ctr"/>
            <a:r>
              <a:rPr lang="en-US" sz="2500" err="1"/>
              <a:t>agneau</a:t>
            </a:r>
            <a:r>
              <a:rPr lang="en-US" sz="2500"/>
              <a:t> St George dans les </a:t>
            </a:r>
            <a:r>
              <a:rPr lang="en-US" sz="2500" err="1"/>
              <a:t>principales</a:t>
            </a:r>
            <a:r>
              <a:rPr lang="en-US" sz="2500"/>
              <a:t> </a:t>
            </a:r>
            <a:r>
              <a:rPr lang="en-US" sz="2500" err="1"/>
              <a:t>enseignes</a:t>
            </a:r>
            <a:r>
              <a:rPr lang="en-US" sz="2500"/>
              <a:t> de la distribution </a:t>
            </a:r>
            <a:r>
              <a:rPr lang="en-US" sz="2500" err="1"/>
              <a:t>française</a:t>
            </a:r>
            <a:endParaRPr lang="en-US" sz="2500"/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1590683607"/>
              </p:ext>
            </p:extLst>
          </p:nvPr>
        </p:nvGraphicFramePr>
        <p:xfrm>
          <a:off x="1907704" y="2077636"/>
          <a:ext cx="4905444" cy="270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457188" y="5157192"/>
            <a:ext cx="6499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/>
              <a:t>Globalement la notoriété de la marque agneau St George se maintient à un bon niveau : près de 6 professionnels sur 10 connaissent la marque. </a:t>
            </a:r>
          </a:p>
          <a:p>
            <a:r>
              <a:rPr lang="fr-FR" sz="1400" i="1"/>
              <a:t>Malgré le contexte depuis 2020 et la pandémie covid toujours bien présente en 2021, la notoriété a même gagné 5 points par rapport à l’année précédente.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906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2526202557"/>
              </p:ext>
            </p:extLst>
          </p:nvPr>
        </p:nvGraphicFramePr>
        <p:xfrm>
          <a:off x="1855705" y="2162242"/>
          <a:ext cx="4570592" cy="2274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899592" y="394169"/>
            <a:ext cx="7077449" cy="155477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strike="noStrike" kern="1200" baseline="0">
                <a:solidFill>
                  <a:schemeClr val="tx1"/>
                </a:solidFill>
                <a:latin typeface="+mj-lt"/>
                <a:ea typeface="MinervaModern" panose="02000503020000020004" pitchFamily="2" charset="77"/>
                <a:cs typeface="MinervaModern" panose="02000503020000020004" pitchFamily="2" charset="77"/>
              </a:defRPr>
            </a:lvl1pPr>
          </a:lstStyle>
          <a:p>
            <a:pPr algn="ctr"/>
            <a:r>
              <a:rPr lang="en-US" sz="2500"/>
              <a:t>Les</a:t>
            </a:r>
            <a:r>
              <a:rPr lang="en-US" sz="2900"/>
              <a:t> </a:t>
            </a:r>
            <a:r>
              <a:rPr lang="en-US" sz="3300" b="1"/>
              <a:t>parts de </a:t>
            </a:r>
            <a:r>
              <a:rPr lang="en-US" sz="3300" b="1" err="1"/>
              <a:t>marché</a:t>
            </a:r>
            <a:r>
              <a:rPr lang="en-US" sz="3300" b="1"/>
              <a:t> </a:t>
            </a:r>
            <a:endParaRPr lang="en-US"/>
          </a:p>
          <a:p>
            <a:pPr algn="ctr"/>
            <a:r>
              <a:rPr lang="en-US" sz="2500"/>
              <a:t>de </a:t>
            </a:r>
            <a:r>
              <a:rPr lang="en-US" sz="2500" err="1"/>
              <a:t>l’agneau</a:t>
            </a:r>
            <a:r>
              <a:rPr lang="en-US" sz="2500"/>
              <a:t> St George dans les </a:t>
            </a:r>
            <a:r>
              <a:rPr lang="en-US" sz="2500" err="1"/>
              <a:t>enseignes</a:t>
            </a:r>
            <a:r>
              <a:rPr lang="en-US" sz="2500"/>
              <a:t> de la distribution </a:t>
            </a:r>
            <a:r>
              <a:rPr lang="en-US" sz="2500" err="1"/>
              <a:t>française</a:t>
            </a:r>
            <a:endParaRPr lang="en-US" sz="250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 cstate="screen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50" y="3009230"/>
            <a:ext cx="1175394" cy="1083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ZoneTexte 24"/>
          <p:cNvSpPr txBox="1"/>
          <p:nvPr/>
        </p:nvSpPr>
        <p:spPr>
          <a:xfrm>
            <a:off x="468593" y="5032987"/>
            <a:ext cx="7344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/>
              <a:t>Après avoir observé une chute conjoncturelle de la pénétration commerciale en 2020, </a:t>
            </a:r>
          </a:p>
          <a:p>
            <a:r>
              <a:rPr lang="fr-FR" sz="1400" i="1"/>
              <a:t>elle augmente en 2021 et reprend 3 points.</a:t>
            </a:r>
          </a:p>
          <a:p>
            <a:r>
              <a:rPr lang="fr-FR" sz="1400" i="1"/>
              <a:t>Cela peut s’expliquer par le besoin des chefs de rayon de compléter leur gamme d’agneau.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018755" y="2800198"/>
            <a:ext cx="991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>
                <a:solidFill>
                  <a:srgbClr val="FF0000"/>
                </a:solidFill>
              </a:rPr>
              <a:t>+ 3 pts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092280" y="318145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/>
              <a:t>Les 15% représentent 153 points de vente sur l’ensemble de notre échantillon interrogé.</a:t>
            </a:r>
          </a:p>
        </p:txBody>
      </p:sp>
    </p:spTree>
    <p:extLst>
      <p:ext uri="{BB962C8B-B14F-4D97-AF65-F5344CB8AC3E}">
        <p14:creationId xmlns:p14="http://schemas.microsoft.com/office/powerpoint/2010/main" val="1361748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691595" y="631100"/>
            <a:ext cx="7492875" cy="11699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strike="noStrike" kern="1200" baseline="0">
                <a:solidFill>
                  <a:schemeClr val="tx1"/>
                </a:solidFill>
                <a:latin typeface="+mj-lt"/>
                <a:ea typeface="MinervaModern" panose="02000503020000020004" pitchFamily="2" charset="77"/>
                <a:cs typeface="MinervaModern" panose="02000503020000020004" pitchFamily="2" charset="77"/>
              </a:defRPr>
            </a:lvl1pPr>
          </a:lstStyle>
          <a:p>
            <a:pPr algn="ctr"/>
            <a:r>
              <a:rPr lang="en-US" sz="2400"/>
              <a:t>Les </a:t>
            </a:r>
            <a:r>
              <a:rPr lang="en-US" sz="3200" b="1" err="1"/>
              <a:t>facteurs</a:t>
            </a:r>
            <a:r>
              <a:rPr lang="en-US" sz="3200" b="1"/>
              <a:t> de motivation</a:t>
            </a:r>
            <a:r>
              <a:rPr lang="en-US" sz="2400" b="1"/>
              <a:t> </a:t>
            </a:r>
            <a:r>
              <a:rPr lang="en-US" sz="2400"/>
              <a:t>pour </a:t>
            </a:r>
            <a:r>
              <a:rPr lang="en-US" sz="2400" err="1"/>
              <a:t>commercialiser</a:t>
            </a:r>
            <a:r>
              <a:rPr lang="en-US" sz="2400"/>
              <a:t> </a:t>
            </a:r>
            <a:r>
              <a:rPr lang="en-US" sz="2400" err="1"/>
              <a:t>l’agneau</a:t>
            </a:r>
            <a:r>
              <a:rPr lang="en-US" sz="2400"/>
              <a:t> St George</a:t>
            </a:r>
            <a:endParaRPr lang="en-US" sz="2400" b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75" name="Image 7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48348"/>
            <a:ext cx="1593329" cy="1142379"/>
          </a:xfrm>
          <a:prstGeom prst="rect">
            <a:avLst/>
          </a:prstGeom>
        </p:spPr>
      </p:pic>
      <p:sp>
        <p:nvSpPr>
          <p:cNvPr id="78" name="ZoneTexte 77"/>
          <p:cNvSpPr txBox="1"/>
          <p:nvPr/>
        </p:nvSpPr>
        <p:spPr>
          <a:xfrm>
            <a:off x="1131086" y="4606515"/>
            <a:ext cx="6613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/>
              <a:t>La qualité reste encore une fois le facteur de motivation n°1 en spontané.</a:t>
            </a:r>
          </a:p>
          <a:p>
            <a:pPr algn="ctr"/>
            <a:endParaRPr lang="fr-FR" sz="1400" i="1"/>
          </a:p>
          <a:p>
            <a:pPr algn="ctr"/>
            <a:r>
              <a:rPr lang="fr-FR" sz="1400" i="1"/>
              <a:t>A noter toutefois un certain nombre de répondants qui a choisi de commercialiser l’agneau St George pour diversifier et compléter leur gamme (13 répondants).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300192" y="1733035"/>
            <a:ext cx="1660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>
                <a:solidFill>
                  <a:srgbClr val="575756"/>
                </a:solidFill>
              </a:rPr>
              <a:t>En spontané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831068" y="2682280"/>
            <a:ext cx="2179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rgbClr val="002060"/>
                </a:solidFill>
              </a:rPr>
              <a:t>Critère n°1</a:t>
            </a:r>
          </a:p>
        </p:txBody>
      </p:sp>
    </p:spTree>
    <p:extLst>
      <p:ext uri="{BB962C8B-B14F-4D97-AF65-F5344CB8AC3E}">
        <p14:creationId xmlns:p14="http://schemas.microsoft.com/office/powerpoint/2010/main" val="321250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934345" y="485948"/>
            <a:ext cx="6599535" cy="132931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strike="noStrike" kern="1200" baseline="0">
                <a:solidFill>
                  <a:schemeClr val="tx1"/>
                </a:solidFill>
                <a:latin typeface="+mj-lt"/>
                <a:ea typeface="MinervaModern" panose="02000503020000020004" pitchFamily="2" charset="77"/>
                <a:cs typeface="MinervaModern" panose="02000503020000020004" pitchFamily="2" charset="77"/>
              </a:defRPr>
            </a:lvl1pPr>
          </a:lstStyle>
          <a:p>
            <a:pPr algn="ctr"/>
            <a:r>
              <a:rPr lang="en-US" sz="2500"/>
              <a:t>Les </a:t>
            </a:r>
            <a:r>
              <a:rPr lang="en-US" sz="3300" b="1" err="1"/>
              <a:t>attentes</a:t>
            </a:r>
            <a:r>
              <a:rPr lang="en-US" sz="3300" b="1"/>
              <a:t> </a:t>
            </a:r>
            <a:r>
              <a:rPr lang="en-US" sz="2500">
                <a:latin typeface="+mn-lt"/>
                <a:ea typeface="+mn-ea"/>
                <a:cs typeface="+mn-cs"/>
              </a:rPr>
              <a:t>des chefs de rayon pour </a:t>
            </a:r>
            <a:r>
              <a:rPr lang="en-US" sz="2500" err="1">
                <a:latin typeface="+mn-lt"/>
                <a:ea typeface="+mn-ea"/>
                <a:cs typeface="+mn-cs"/>
              </a:rPr>
              <a:t>animer</a:t>
            </a:r>
            <a:r>
              <a:rPr lang="en-US" sz="2500">
                <a:latin typeface="+mn-lt"/>
                <a:ea typeface="+mn-ea"/>
                <a:cs typeface="+mn-cs"/>
              </a:rPr>
              <a:t> le </a:t>
            </a:r>
            <a:r>
              <a:rPr lang="en-US" sz="2500" err="1">
                <a:latin typeface="+mn-lt"/>
                <a:ea typeface="+mn-ea"/>
                <a:cs typeface="+mn-cs"/>
              </a:rPr>
              <a:t>produit</a:t>
            </a:r>
            <a:r>
              <a:rPr lang="en-US" sz="2500">
                <a:latin typeface="+mn-lt"/>
                <a:ea typeface="+mn-ea"/>
                <a:cs typeface="+mn-cs"/>
              </a:rPr>
              <a:t>… </a:t>
            </a:r>
            <a:r>
              <a:rPr lang="en-US" sz="2500" err="1">
                <a:latin typeface="+mn-lt"/>
                <a:ea typeface="+mn-ea"/>
                <a:cs typeface="+mn-cs"/>
              </a:rPr>
              <a:t>évoluent</a:t>
            </a:r>
            <a:r>
              <a:rPr lang="en-US" sz="2500">
                <a:latin typeface="+mn-lt"/>
                <a:ea typeface="+mn-ea"/>
                <a:cs typeface="+mn-cs"/>
              </a:rPr>
              <a:t> </a:t>
            </a:r>
          </a:p>
          <a:p>
            <a:pPr algn="ctr"/>
            <a:r>
              <a:rPr lang="en-US" sz="2500">
                <a:latin typeface="+mn-lt"/>
                <a:ea typeface="+mn-ea"/>
                <a:cs typeface="+mn-cs"/>
              </a:rPr>
              <a:t> avec la </a:t>
            </a:r>
            <a:r>
              <a:rPr lang="en-US" sz="2500" err="1">
                <a:latin typeface="+mn-lt"/>
                <a:ea typeface="+mn-ea"/>
                <a:cs typeface="+mn-cs"/>
              </a:rPr>
              <a:t>crise</a:t>
            </a:r>
            <a:r>
              <a:rPr lang="en-US" sz="2500">
                <a:latin typeface="+mn-lt"/>
                <a:ea typeface="+mn-ea"/>
                <a:cs typeface="+mn-cs"/>
              </a:rPr>
              <a:t> sanitaire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631333"/>
              </p:ext>
            </p:extLst>
          </p:nvPr>
        </p:nvGraphicFramePr>
        <p:xfrm>
          <a:off x="962816" y="2438640"/>
          <a:ext cx="5255999" cy="3287429"/>
        </p:xfrm>
        <a:graphic>
          <a:graphicData uri="http://schemas.openxmlformats.org/drawingml/2006/table">
            <a:tbl>
              <a:tblPr firstRow="1" bandRow="1"/>
              <a:tblGrid>
                <a:gridCol w="1350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9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9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9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774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/>
                        <a:t>2017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/>
                        <a:t>2018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/>
                        <a:t>2019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69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>
                          <a:solidFill>
                            <a:schemeClr val="bg1"/>
                          </a:solidFill>
                        </a:rPr>
                        <a:t>43%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>
                          <a:solidFill>
                            <a:schemeClr val="bg1"/>
                          </a:solidFill>
                        </a:rPr>
                        <a:t>38%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>
                          <a:solidFill>
                            <a:schemeClr val="bg1"/>
                          </a:solidFill>
                        </a:rPr>
                        <a:t>32%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350" kern="1200">
                          <a:solidFill>
                            <a:schemeClr val="bg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350" kern="1200">
                          <a:solidFill>
                            <a:schemeClr val="bg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>
                          <a:solidFill>
                            <a:schemeClr val="bg1"/>
                          </a:solidFill>
                        </a:rPr>
                        <a:t>30%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87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/>
                        <a:t>25%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/>
                        <a:t>30%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/>
                        <a:t>28%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kern="120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96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>
                          <a:solidFill>
                            <a:schemeClr val="bg1"/>
                          </a:solidFill>
                        </a:rPr>
                        <a:t>22%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>
                          <a:solidFill>
                            <a:schemeClr val="bg1"/>
                          </a:solidFill>
                        </a:rPr>
                        <a:t>18%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>
                          <a:solidFill>
                            <a:schemeClr val="bg1"/>
                          </a:solidFill>
                        </a:rPr>
                        <a:t>24%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kern="1200">
                          <a:solidFill>
                            <a:schemeClr val="bg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kern="1200">
                          <a:solidFill>
                            <a:schemeClr val="bg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14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/>
                        <a:t>10%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/>
                        <a:t>14%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/>
                        <a:t>16%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kern="120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2" name="Image 21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2" y="2679439"/>
            <a:ext cx="715400" cy="709897"/>
          </a:xfrm>
          <a:prstGeom prst="rect">
            <a:avLst/>
          </a:prstGeom>
        </p:spPr>
      </p:pic>
      <p:sp>
        <p:nvSpPr>
          <p:cNvPr id="23" name="ZoneTexte 5"/>
          <p:cNvSpPr txBox="1">
            <a:spLocks noChangeArrowheads="1"/>
          </p:cNvSpPr>
          <p:nvPr/>
        </p:nvSpPr>
        <p:spPr bwMode="auto">
          <a:xfrm>
            <a:off x="1079867" y="3062117"/>
            <a:ext cx="11804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Animation</a:t>
            </a:r>
          </a:p>
        </p:txBody>
      </p:sp>
      <p:sp>
        <p:nvSpPr>
          <p:cNvPr id="24" name="ZoneTexte 27"/>
          <p:cNvSpPr txBox="1">
            <a:spLocks noChangeArrowheads="1"/>
          </p:cNvSpPr>
          <p:nvPr/>
        </p:nvSpPr>
        <p:spPr bwMode="auto">
          <a:xfrm>
            <a:off x="980613" y="3756067"/>
            <a:ext cx="13630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Dégustation</a:t>
            </a:r>
          </a:p>
        </p:txBody>
      </p:sp>
      <p:sp>
        <p:nvSpPr>
          <p:cNvPr id="26" name="ZoneTexte 28"/>
          <p:cNvSpPr txBox="1">
            <a:spLocks noChangeArrowheads="1"/>
          </p:cNvSpPr>
          <p:nvPr/>
        </p:nvSpPr>
        <p:spPr bwMode="auto">
          <a:xfrm>
            <a:off x="1365235" y="4425572"/>
            <a:ext cx="1210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PLV 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18167">
            <a:off x="214169" y="4297292"/>
            <a:ext cx="672486" cy="770907"/>
          </a:xfrm>
          <a:prstGeom prst="rect">
            <a:avLst/>
          </a:prstGeom>
        </p:spPr>
      </p:pic>
      <p:sp>
        <p:nvSpPr>
          <p:cNvPr id="28" name="ZoneTexte 40"/>
          <p:cNvSpPr txBox="1">
            <a:spLocks noChangeArrowheads="1"/>
          </p:cNvSpPr>
          <p:nvPr/>
        </p:nvSpPr>
        <p:spPr bwMode="auto">
          <a:xfrm>
            <a:off x="1342249" y="5188681"/>
            <a:ext cx="10013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800" b="1" kern="0">
                <a:solidFill>
                  <a:prstClr val="black"/>
                </a:solidFill>
              </a:rPr>
              <a:t>E</a:t>
            </a:r>
            <a:r>
              <a:rPr kumimoji="0" lang="fr-FR" altLang="fr-FR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cran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304816" y="2746188"/>
            <a:ext cx="25511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>
                <a:solidFill>
                  <a:prstClr val="black"/>
                </a:solidFill>
                <a:latin typeface="Calibri" panose="020F0502020204030204"/>
              </a:rPr>
              <a:t>Les animations, malgré une baisse qui persiste, sont toujours demandées…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292165" y="3494827"/>
            <a:ext cx="255000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>
                <a:solidFill>
                  <a:prstClr val="black"/>
                </a:solidFill>
                <a:latin typeface="Calibri" panose="020F0502020204030204"/>
              </a:rPr>
              <a:t>Les dégustations  le sont moins….mais surtout à cause de la COVID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6255291" y="4287587"/>
            <a:ext cx="267756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 dirty="0">
                <a:latin typeface="Calibri" panose="020F0502020204030204"/>
              </a:rPr>
              <a:t>… et au profit de la PLV  qui est presque autant plébiscitée que les animations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267903" y="4927071"/>
            <a:ext cx="25520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>
                <a:solidFill>
                  <a:prstClr val="black"/>
                </a:solidFill>
                <a:latin typeface="Calibri" panose="020F0502020204030204"/>
              </a:rPr>
              <a:t>L’écran promotionnel devient un outil également recherché et bénéficie de la plus forte hausse </a:t>
            </a:r>
          </a:p>
          <a:p>
            <a:r>
              <a:rPr lang="fr-FR" sz="1300" i="1">
                <a:solidFill>
                  <a:prstClr val="black"/>
                </a:solidFill>
                <a:latin typeface="Calibri" panose="020F0502020204030204"/>
              </a:rPr>
              <a:t>(+ 10 points)</a:t>
            </a: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4243">
            <a:off x="182880" y="5182795"/>
            <a:ext cx="735062" cy="735062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5516126" y="3029024"/>
            <a:ext cx="657188" cy="465803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5561627" y="4406949"/>
            <a:ext cx="657188" cy="465803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B6388C7-4AC5-49C9-83FC-90AF83819B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65" t="12825" r="35002" b="17512"/>
          <a:stretch/>
        </p:blipFill>
        <p:spPr>
          <a:xfrm flipH="1">
            <a:off x="87928" y="3520403"/>
            <a:ext cx="858890" cy="72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65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636760" y="285933"/>
            <a:ext cx="7977041" cy="11699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strike="noStrike" kern="1200" baseline="0">
                <a:solidFill>
                  <a:schemeClr val="tx1"/>
                </a:solidFill>
                <a:latin typeface="+mj-lt"/>
                <a:ea typeface="MinervaModern" panose="02000503020000020004" pitchFamily="2" charset="77"/>
                <a:cs typeface="MinervaModern" panose="02000503020000020004" pitchFamily="2" charset="77"/>
              </a:defRPr>
            </a:lvl1pPr>
          </a:lstStyle>
          <a:p>
            <a:pPr algn="ctr"/>
            <a:r>
              <a:rPr lang="en-US" sz="2800" err="1"/>
              <a:t>L’</a:t>
            </a:r>
            <a:r>
              <a:rPr lang="en-US" sz="3200" b="1" err="1"/>
              <a:t>opinion</a:t>
            </a:r>
            <a:r>
              <a:rPr lang="en-US" sz="3200" b="1"/>
              <a:t> </a:t>
            </a:r>
            <a:r>
              <a:rPr lang="en-US" sz="2800"/>
              <a:t>des chefs de rayon </a:t>
            </a:r>
          </a:p>
          <a:p>
            <a:pPr algn="ctr"/>
            <a:r>
              <a:rPr lang="en-US" sz="2800"/>
              <a:t>vis à vis de la communication </a:t>
            </a:r>
            <a:r>
              <a:rPr lang="en-US" sz="2800" err="1"/>
              <a:t>digitale</a:t>
            </a:r>
            <a:endParaRPr lang="en-US" sz="28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F07E-1F0C-4B41-8FE3-34751EBF3D77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9E40C2B-B009-43D7-9C22-018D4A5BE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0" y="1052736"/>
            <a:ext cx="1905000" cy="1905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DE2FB9-12DB-484D-9417-D48EB78CE3AA}"/>
              </a:ext>
            </a:extLst>
          </p:cNvPr>
          <p:cNvSpPr/>
          <p:nvPr/>
        </p:nvSpPr>
        <p:spPr>
          <a:xfrm>
            <a:off x="1813179" y="2977079"/>
            <a:ext cx="30556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84% </a:t>
            </a:r>
            <a:r>
              <a:rPr lang="fr-FR" sz="2000" i="1" cap="none" spc="0">
                <a:ln/>
              </a:rPr>
              <a:t>y sont favorables</a:t>
            </a:r>
            <a:endParaRPr lang="fr-FR" sz="5400" i="1" cap="none" spc="0">
              <a:ln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9284E-FE33-494B-83AD-84653DC473F8}"/>
              </a:ext>
            </a:extLst>
          </p:cNvPr>
          <p:cNvSpPr/>
          <p:nvPr/>
        </p:nvSpPr>
        <p:spPr>
          <a:xfrm>
            <a:off x="1808587" y="3740504"/>
            <a:ext cx="29434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67% </a:t>
            </a:r>
            <a:r>
              <a:rPr lang="fr-FR" sz="2000" i="1" cap="none" spc="0">
                <a:ln/>
              </a:rPr>
              <a:t>y sont sensibles</a:t>
            </a:r>
            <a:endParaRPr lang="fr-FR" sz="5400" i="1" cap="none" spc="0">
              <a:ln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27592C-1BB3-4A5C-8472-C5FFA64C4FFF}"/>
              </a:ext>
            </a:extLst>
          </p:cNvPr>
          <p:cNvSpPr/>
          <p:nvPr/>
        </p:nvSpPr>
        <p:spPr>
          <a:xfrm>
            <a:off x="1835696" y="4550461"/>
            <a:ext cx="583264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3200" b="1" cap="none" spc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55% </a:t>
            </a:r>
            <a:r>
              <a:rPr lang="fr-FR" i="1">
                <a:ln/>
              </a:rPr>
              <a:t>soit seulement la moitié de notre échantillon </a:t>
            </a:r>
            <a:r>
              <a:rPr lang="fr-FR" i="1" cap="none" spc="0">
                <a:ln/>
              </a:rPr>
              <a:t>pense que les clients y seront sensibles</a:t>
            </a:r>
            <a:endParaRPr lang="fr-FR" sz="5400" i="1" cap="none" spc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3629627018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">
  <a:themeElements>
    <a:clrScheme name="0">
      <a:dk1>
        <a:srgbClr val="1E1348"/>
      </a:dk1>
      <a:lt1>
        <a:srgbClr val="FFFFFF"/>
      </a:lt1>
      <a:dk2>
        <a:srgbClr val="1E1348"/>
      </a:dk2>
      <a:lt2>
        <a:srgbClr val="FFFFFF"/>
      </a:lt2>
      <a:accent1>
        <a:srgbClr val="E31F13"/>
      </a:accent1>
      <a:accent2>
        <a:srgbClr val="1E1348"/>
      </a:accent2>
      <a:accent3>
        <a:srgbClr val="8C83A7"/>
      </a:accent3>
      <a:accent4>
        <a:srgbClr val="C1BDD2"/>
      </a:accent4>
      <a:accent5>
        <a:srgbClr val="E31F13"/>
      </a:accent5>
      <a:accent6>
        <a:srgbClr val="B00D23"/>
      </a:accent6>
      <a:hlink>
        <a:srgbClr val="DFD5C5"/>
      </a:hlink>
      <a:folHlink>
        <a:srgbClr val="0090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DB Exports Template - 4x3 19_09_19" id="{5D2386D4-4E1F-D243-9A79-984A63F317D8}" vid="{9F222188-4A6A-464E-9A9C-CCDC3B973D51}"/>
    </a:ext>
  </a:extLst>
</a:theme>
</file>

<file path=ppt/theme/theme2.xml><?xml version="1.0" encoding="utf-8"?>
<a:theme xmlns:a="http://schemas.openxmlformats.org/drawingml/2006/main" name="1_Content">
  <a:themeElements>
    <a:clrScheme name="0">
      <a:dk1>
        <a:srgbClr val="1E1348"/>
      </a:dk1>
      <a:lt1>
        <a:srgbClr val="FFFFFF"/>
      </a:lt1>
      <a:dk2>
        <a:srgbClr val="1E1348"/>
      </a:dk2>
      <a:lt2>
        <a:srgbClr val="FFFFFF"/>
      </a:lt2>
      <a:accent1>
        <a:srgbClr val="E31F13"/>
      </a:accent1>
      <a:accent2>
        <a:srgbClr val="1E1348"/>
      </a:accent2>
      <a:accent3>
        <a:srgbClr val="8C83A7"/>
      </a:accent3>
      <a:accent4>
        <a:srgbClr val="C1BDD2"/>
      </a:accent4>
      <a:accent5>
        <a:srgbClr val="E31F13"/>
      </a:accent5>
      <a:accent6>
        <a:srgbClr val="B00D23"/>
      </a:accent6>
      <a:hlink>
        <a:srgbClr val="DFD5C5"/>
      </a:hlink>
      <a:folHlink>
        <a:srgbClr val="0090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DB Exports Template - 4x3 19_09_19" id="{5D2386D4-4E1F-D243-9A79-984A63F317D8}" vid="{B6E5C6AA-BA4D-9E4C-A565-139AFA2D249D}"/>
    </a:ext>
  </a:extLst>
</a:theme>
</file>

<file path=ppt/theme/theme3.xml><?xml version="1.0" encoding="utf-8"?>
<a:theme xmlns:a="http://schemas.openxmlformats.org/drawingml/2006/main" name="2_Content">
  <a:themeElements>
    <a:clrScheme name="0">
      <a:dk1>
        <a:srgbClr val="1E1348"/>
      </a:dk1>
      <a:lt1>
        <a:srgbClr val="FFFFFF"/>
      </a:lt1>
      <a:dk2>
        <a:srgbClr val="1E1348"/>
      </a:dk2>
      <a:lt2>
        <a:srgbClr val="FFFFFF"/>
      </a:lt2>
      <a:accent1>
        <a:srgbClr val="E31F13"/>
      </a:accent1>
      <a:accent2>
        <a:srgbClr val="1E1348"/>
      </a:accent2>
      <a:accent3>
        <a:srgbClr val="8C83A7"/>
      </a:accent3>
      <a:accent4>
        <a:srgbClr val="C1BDD2"/>
      </a:accent4>
      <a:accent5>
        <a:srgbClr val="E31F13"/>
      </a:accent5>
      <a:accent6>
        <a:srgbClr val="B00D23"/>
      </a:accent6>
      <a:hlink>
        <a:srgbClr val="DFD5C5"/>
      </a:hlink>
      <a:folHlink>
        <a:srgbClr val="0090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DB Exports Template - 4x3 19_09_19" id="{5D2386D4-4E1F-D243-9A79-984A63F317D8}" vid="{9F222188-4A6A-464E-9A9C-CCDC3B973D5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Thème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hèm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AHDB Exports Template - 4x3 19_09_19</Template>
  <TotalTime>9</TotalTime>
  <Words>402</Words>
  <Application>Microsoft Office PowerPoint</Application>
  <PresentationFormat>Affichage à l'écran (4:3)</PresentationFormat>
  <Paragraphs>75</Paragraphs>
  <Slides>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Avenir Roman</vt:lpstr>
      <vt:lpstr>Calibri</vt:lpstr>
      <vt:lpstr>ComicSansMS-Bold</vt:lpstr>
      <vt:lpstr>Content</vt:lpstr>
      <vt:lpstr>1_Content</vt:lpstr>
      <vt:lpstr>2_Content</vt:lpstr>
      <vt:lpstr>Enquête agneau St George  auprès de la distribution française réalisée en janvier/février 2022  pour l’activité 2021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Expansial</dc:creator>
  <cp:lastModifiedBy>Lucille Brillaud</cp:lastModifiedBy>
  <cp:revision>4</cp:revision>
  <cp:lastPrinted>2020-02-20T10:29:51Z</cp:lastPrinted>
  <dcterms:created xsi:type="dcterms:W3CDTF">2019-12-04T14:24:23Z</dcterms:created>
  <dcterms:modified xsi:type="dcterms:W3CDTF">2022-05-09T13:09:44Z</dcterms:modified>
</cp:coreProperties>
</file>